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7"/>
  </p:notesMasterIdLst>
  <p:handoutMasterIdLst>
    <p:handoutMasterId r:id="rId38"/>
  </p:handoutMasterIdLst>
  <p:sldIdLst>
    <p:sldId id="319" r:id="rId2"/>
    <p:sldId id="333" r:id="rId3"/>
    <p:sldId id="347" r:id="rId4"/>
    <p:sldId id="334" r:id="rId5"/>
    <p:sldId id="337" r:id="rId6"/>
    <p:sldId id="336" r:id="rId7"/>
    <p:sldId id="369" r:id="rId8"/>
    <p:sldId id="370" r:id="rId9"/>
    <p:sldId id="368" r:id="rId10"/>
    <p:sldId id="339" r:id="rId11"/>
    <p:sldId id="338" r:id="rId12"/>
    <p:sldId id="340" r:id="rId13"/>
    <p:sldId id="352" r:id="rId14"/>
    <p:sldId id="341" r:id="rId15"/>
    <p:sldId id="353" r:id="rId16"/>
    <p:sldId id="342" r:id="rId17"/>
    <p:sldId id="351" r:id="rId18"/>
    <p:sldId id="335" r:id="rId19"/>
    <p:sldId id="367" r:id="rId20"/>
    <p:sldId id="331" r:id="rId21"/>
    <p:sldId id="344" r:id="rId22"/>
    <p:sldId id="343" r:id="rId23"/>
    <p:sldId id="366" r:id="rId24"/>
    <p:sldId id="348" r:id="rId25"/>
    <p:sldId id="349" r:id="rId26"/>
    <p:sldId id="350" r:id="rId27"/>
    <p:sldId id="355" r:id="rId28"/>
    <p:sldId id="360" r:id="rId29"/>
    <p:sldId id="359" r:id="rId30"/>
    <p:sldId id="356" r:id="rId31"/>
    <p:sldId id="354" r:id="rId32"/>
    <p:sldId id="357" r:id="rId33"/>
    <p:sldId id="358" r:id="rId34"/>
    <p:sldId id="361" r:id="rId35"/>
    <p:sldId id="362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69"/>
            <p14:sldId id="370"/>
          </p14:sldIdLst>
        </p14:section>
        <p14:section name="Analyse" id="{6368FECF-A9D6-4E2B-850A-51450B704BAA}">
          <p14:sldIdLst>
            <p14:sldId id="368"/>
            <p14:sldId id="339"/>
            <p14:sldId id="338"/>
          </p14:sldIdLst>
        </p14:section>
        <p14:section name="Konzept" id="{E376154F-9774-459E-9E9C-59AD327EB00C}">
          <p14:sldIdLst>
            <p14:sldId id="340"/>
            <p14:sldId id="352"/>
            <p14:sldId id="341"/>
            <p14:sldId id="353"/>
          </p14:sldIdLst>
        </p14:section>
        <p14:section name="Auswertung" id="{C402185C-43CD-4F2F-BA95-BFAFA12FB760}">
          <p14:sldIdLst>
            <p14:sldId id="342"/>
            <p14:sldId id="351"/>
            <p14:sldId id="335"/>
            <p14:sldId id="367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5" autoAdjust="0"/>
    <p:restoredTop sz="85185" autoAdjust="0"/>
  </p:normalViewPr>
  <p:slideViewPr>
    <p:cSldViewPr snapToGrid="0" snapToObjects="1">
      <p:cViewPr varScale="1">
        <p:scale>
          <a:sx n="86" d="100"/>
          <a:sy n="86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18.04.2019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18.04.2019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Höhere Flexibilität</a:t>
            </a:r>
          </a:p>
          <a:p>
            <a:r>
              <a:rPr lang="de-DE" dirty="0"/>
              <a:t>hat Verantwortung, dass es funktioniert</a:t>
            </a:r>
          </a:p>
          <a:p>
            <a:r>
              <a:rPr lang="de-DE" dirty="0"/>
              <a:t>Muss nach jedem Umbau bewerkstelligen, dass Produktion aufrecht erhalten </a:t>
            </a:r>
            <a:r>
              <a:rPr lang="de-DE" dirty="0" smtClean="0"/>
              <a:t>bleibt</a:t>
            </a:r>
          </a:p>
          <a:p>
            <a:endParaRPr lang="de-DE" dirty="0" smtClean="0"/>
          </a:p>
          <a:p>
            <a:r>
              <a:rPr lang="de-DE" dirty="0" smtClean="0"/>
              <a:t>----</a:t>
            </a:r>
          </a:p>
          <a:p>
            <a:r>
              <a:rPr lang="de-DE" dirty="0" smtClean="0"/>
              <a:t>Für </a:t>
            </a:r>
            <a:r>
              <a:rPr lang="de-DE" dirty="0" err="1" smtClean="0"/>
              <a:t>Temperiermodul</a:t>
            </a:r>
            <a:r>
              <a:rPr lang="de-DE" baseline="0" dirty="0" smtClean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40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46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baseline="0" dirty="0"/>
              <a:t> Case: Ideen?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=""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=""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=""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1.tiff"/><Relationship Id="rId3" Type="http://schemas.openxmlformats.org/officeDocument/2006/relationships/image" Target="../media/image19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1.tiff"/><Relationship Id="rId3" Type="http://schemas.openxmlformats.org/officeDocument/2006/relationships/image" Target="../media/image19.png"/><Relationship Id="rId7" Type="http://schemas.openxmlformats.org/officeDocument/2006/relationships/customXml" Target="../ink/ink21.xml"/><Relationship Id="rId12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.png"/><Relationship Id="rId3" Type="http://schemas.openxmlformats.org/officeDocument/2006/relationships/customXml" Target="../ink/ink8.xml"/><Relationship Id="rId21" Type="http://schemas.openxmlformats.org/officeDocument/2006/relationships/image" Target="../media/image21.tiff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19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213327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                     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 (Monatsübersicht)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 (Uhr)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 (Stoppuhr)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0D83B10-750B-6445-9B6E-0595A3D31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18" y="2205800"/>
            <a:ext cx="1212701" cy="69424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Problemlöseprozess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6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=""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2071880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=""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=""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=""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=""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Assistenz macht auf Probleme aufmerksam,</a:t>
                      </a:r>
                      <a:br>
                        <a:rPr lang="de-DE" dirty="0"/>
                      </a:br>
                      <a:r>
                        <a:rPr lang="de-DE" dirty="0"/>
                        <a:t>Nutzer kann Ziele eingeben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Nutzer kann selber keine Probleme auslösen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Assistenz schlägt Lösungen vor, zeigt Veränderungen an</a:t>
                      </a:r>
                      <a:br>
                        <a:rPr lang="de-DE" dirty="0"/>
                      </a:b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Nutzer kann keine Lösungen vorschlagen oder verändern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Probleme werden mit Merkmalen versehen und anhand derer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=""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=""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=""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2" y="2342178"/>
            <a:ext cx="3801461" cy="1620389"/>
            <a:chOff x="1780031" y="1330903"/>
            <a:chExt cx="3801461" cy="1620389"/>
          </a:xfrm>
        </p:grpSpPr>
        <p:sp>
          <p:nvSpPr>
            <p:cNvPr id="30" name="Rechteck 29">
              <a:extLst>
                <a:ext uri="{FF2B5EF4-FFF2-40B4-BE49-F238E27FC236}">
                  <a16:creationId xmlns=""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1" y="1499917"/>
              <a:ext cx="3801461" cy="1451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</a:t>
              </a:r>
              <a:r>
                <a:rPr lang="de-DE" dirty="0" smtClean="0">
                  <a:solidFill>
                    <a:schemeClr val="tx1"/>
                  </a:solidFill>
                </a:rPr>
                <a:t>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Darstellung von Serviceabhängigkeiten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=""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=""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1655664" y="4321395"/>
            <a:ext cx="4272498" cy="1620397"/>
            <a:chOff x="1780031" y="1330903"/>
            <a:chExt cx="4272498" cy="1620397"/>
          </a:xfrm>
        </p:grpSpPr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8"/>
              <a:ext cx="4272498" cy="145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Wie werden die Informationen aus der modularen Anlage verarbeitet?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=""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=""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7367432" y="4101809"/>
            <a:ext cx="3801461" cy="1885697"/>
            <a:chOff x="1780030" y="1330903"/>
            <a:chExt cx="3801461" cy="1885697"/>
          </a:xfrm>
        </p:grpSpPr>
        <p:sp>
          <p:nvSpPr>
            <p:cNvPr id="36" name="Rechteck 35">
              <a:extLst>
                <a:ext uri="{FF2B5EF4-FFF2-40B4-BE49-F238E27FC236}">
                  <a16:creationId xmlns=""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7"/>
              <a:ext cx="3801461" cy="17166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Werden gelöste Probleme im Modul gespeichert?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=""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=""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489510" y="2342170"/>
            <a:ext cx="3411597" cy="1620397"/>
            <a:chOff x="1780031" y="1330903"/>
            <a:chExt cx="3411597" cy="1620397"/>
          </a:xfrm>
        </p:grpSpPr>
        <p:sp>
          <p:nvSpPr>
            <p:cNvPr id="39" name="Rechteck 38">
              <a:extLst>
                <a:ext uri="{FF2B5EF4-FFF2-40B4-BE49-F238E27FC236}">
                  <a16:creationId xmlns=""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411597" cy="1451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Erzeugt das Zeitlimit Druck auf den Nutzer?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=""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=""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="" xmlns:a16="http://schemas.microsoft.com/office/drawing/2014/main" id="{207E01F6-7DC7-694F-87AD-C5FED7E6CB33}"/>
              </a:ext>
            </a:extLst>
          </p:cNvPr>
          <p:cNvSpPr txBox="1"/>
          <p:nvPr/>
        </p:nvSpPr>
        <p:spPr>
          <a:xfrm>
            <a:off x="874712" y="2930835"/>
            <a:ext cx="284076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der Nutzer selber Probleme und Lösungen eingeben?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="" xmlns:a16="http://schemas.microsoft.com/office/drawing/2014/main" id="{3BCDA7B3-1367-8D48-AE88-0DE481BE94B4}"/>
              </a:ext>
            </a:extLst>
          </p:cNvPr>
          <p:cNvSpPr txBox="1"/>
          <p:nvPr/>
        </p:nvSpPr>
        <p:spPr>
          <a:xfrm>
            <a:off x="2448869" y="3771065"/>
            <a:ext cx="31483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unterscheiden sich modulspezifische und anlagenspezifische Probleme?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="" xmlns:a16="http://schemas.microsoft.com/office/drawing/2014/main" id="{77B2452C-D955-B64A-B37E-1D0E55CA08E1}"/>
              </a:ext>
            </a:extLst>
          </p:cNvPr>
          <p:cNvSpPr txBox="1"/>
          <p:nvPr/>
        </p:nvSpPr>
        <p:spPr>
          <a:xfrm>
            <a:off x="4023026" y="4826396"/>
            <a:ext cx="28407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496F256A-1537-D44F-810D-53172766888A}"/>
              </a:ext>
            </a:extLst>
          </p:cNvPr>
          <p:cNvSpPr txBox="1"/>
          <p:nvPr/>
        </p:nvSpPr>
        <p:spPr>
          <a:xfrm>
            <a:off x="6413573" y="3825079"/>
            <a:ext cx="242948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Kann man den Nutzer auch bei der Behebung unterstützen?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="" xmlns:a16="http://schemas.microsoft.com/office/drawing/2014/main" id="{58B17CF3-9991-294E-A48B-A98C899F09AE}"/>
              </a:ext>
            </a:extLst>
          </p:cNvPr>
          <p:cNvSpPr txBox="1"/>
          <p:nvPr/>
        </p:nvSpPr>
        <p:spPr>
          <a:xfrm>
            <a:off x="5043625" y="4826396"/>
            <a:ext cx="273989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Besteht die Möglichkeit die Lösungsmöglichkeiten durch ein virtuelle Modell prüfen zu lassen?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="" xmlns:a16="http://schemas.microsoft.com/office/drawing/2014/main" id="{543C326B-FC3F-F744-929F-29FA2D2196F2}"/>
              </a:ext>
            </a:extLst>
          </p:cNvPr>
          <p:cNvSpPr txBox="1"/>
          <p:nvPr/>
        </p:nvSpPr>
        <p:spPr>
          <a:xfrm>
            <a:off x="874712" y="4747913"/>
            <a:ext cx="25050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Kann der Nutzer durch sinnvolle Unterstützung mehr über die Anlage lernen?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A2089A33-0C88-AB4A-AE32-7D94307E74E4}"/>
              </a:ext>
            </a:extLst>
          </p:cNvPr>
          <p:cNvSpPr txBox="1"/>
          <p:nvPr/>
        </p:nvSpPr>
        <p:spPr>
          <a:xfrm>
            <a:off x="8643135" y="4872562"/>
            <a:ext cx="24294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Werden bestimmte Informationen anhand der </a:t>
            </a:r>
            <a:r>
              <a:rPr lang="de-DE" dirty="0" err="1"/>
              <a:t>Posistion</a:t>
            </a:r>
            <a:r>
              <a:rPr lang="de-DE" dirty="0"/>
              <a:t> des Nutzers angezeigt?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928409AF-452F-BA4E-8DAE-22557909D87B}"/>
              </a:ext>
            </a:extLst>
          </p:cNvPr>
          <p:cNvSpPr txBox="1"/>
          <p:nvPr/>
        </p:nvSpPr>
        <p:spPr>
          <a:xfrm>
            <a:off x="4176803" y="2829980"/>
            <a:ext cx="211982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Assistenzsystem für An- und Abfahrten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6DAAABB9-5B29-9540-9B95-C6AE440332B1}"/>
              </a:ext>
            </a:extLst>
          </p:cNvPr>
          <p:cNvSpPr txBox="1"/>
          <p:nvPr/>
        </p:nvSpPr>
        <p:spPr>
          <a:xfrm>
            <a:off x="6413572" y="2829980"/>
            <a:ext cx="211982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Anpassung an Zeitdruck -&gt; wie?</a:t>
            </a:r>
          </a:p>
        </p:txBody>
      </p:sp>
    </p:spTree>
    <p:extLst>
      <p:ext uri="{BB962C8B-B14F-4D97-AF65-F5344CB8AC3E}">
        <p14:creationId xmlns:p14="http://schemas.microsoft.com/office/powerpoint/2010/main" val="7429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="" xmlns:a16="http://schemas.microsoft.com/office/drawing/2014/main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="" xmlns:a16="http://schemas.microsoft.com/office/drawing/2014/main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="" xmlns:a16="http://schemas.microsoft.com/office/drawing/2014/main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=""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=""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=""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=""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=""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="" xmlns:a16="http://schemas.microsoft.com/office/drawing/2014/main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="" xmlns:a16="http://schemas.microsoft.com/office/drawing/2014/main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="" xmlns:a16="http://schemas.microsoft.com/office/drawing/2014/main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="" xmlns:a16="http://schemas.microsoft.com/office/drawing/2014/main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="" xmlns:a16="http://schemas.microsoft.com/office/drawing/2014/main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="" xmlns:a16="http://schemas.microsoft.com/office/drawing/2014/main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="" xmlns:a16="http://schemas.microsoft.com/office/drawing/2014/main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="" xmlns:a16="http://schemas.microsoft.com/office/drawing/2014/main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="" xmlns:a16="http://schemas.microsoft.com/office/drawing/2014/main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="" xmlns:a16="http://schemas.microsoft.com/office/drawing/2014/main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="" xmlns:a16="http://schemas.microsoft.com/office/drawing/2014/main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="" xmlns:a16="http://schemas.microsoft.com/office/drawing/2014/main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="" xmlns:a16="http://schemas.microsoft.com/office/drawing/2014/main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="" xmlns:a16="http://schemas.microsoft.com/office/drawing/2014/main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="" xmlns:a16="http://schemas.microsoft.com/office/drawing/2014/main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="" xmlns:a16="http://schemas.microsoft.com/office/drawing/2014/main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="" xmlns:a16="http://schemas.microsoft.com/office/drawing/2014/main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="" xmlns:a16="http://schemas.microsoft.com/office/drawing/2014/main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="" xmlns:a16="http://schemas.microsoft.com/office/drawing/2014/main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="" xmlns:a16="http://schemas.microsoft.com/office/drawing/2014/main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="" xmlns:a16="http://schemas.microsoft.com/office/drawing/2014/main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</a:t>
            </a:r>
            <a:r>
              <a:rPr lang="de-DE" dirty="0" smtClean="0"/>
              <a:t>aufzugeben </a:t>
            </a:r>
            <a:r>
              <a:rPr lang="de-DE" dirty="0"/>
              <a:t>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 smtClean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 smtClean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 smtClean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 smtClean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 smtClean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09186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 smtClean="0">
                  <a:solidFill>
                    <a:schemeClr val="tx1"/>
                  </a:solidFill>
                </a:rPr>
                <a:t>Welche Möglichkeiten zur Änderung bestehen? -&gt; Bilder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Anlagenbediener sind vor allem in kritischen Situationen für Entscheidungen verantwortlich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Mensch trifft Entscheidungen anhand von Beobachtungen und Erfahrungen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Anlagenbediener ist stärker in die Veränderungen eingebunden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23109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000000"/>
                </a:solidFill>
              </a:rPr>
              <a:t>[Bai18]</a:t>
            </a:r>
            <a:endParaRPr lang="de-DE" sz="1000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13903" y="4146536"/>
            <a:ext cx="484299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Probleme können nicht mehr auf Grundlage von umfangreicher Erfahrung gelöst werden</a:t>
            </a:r>
            <a:endParaRPr lang="de-DE" b="1" dirty="0"/>
          </a:p>
        </p:txBody>
      </p:sp>
      <p:grpSp>
        <p:nvGrpSpPr>
          <p:cNvPr id="14" name="Gruppieren 13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4952889"/>
            <a:ext cx="10580687" cy="979560"/>
            <a:chOff x="1780031" y="1330903"/>
            <a:chExt cx="10580687" cy="979560"/>
          </a:xfrm>
        </p:grpSpPr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1" y="1499917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09186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smtClean="0">
                  <a:solidFill>
                    <a:schemeClr val="accent2"/>
                  </a:solidFill>
                </a:rPr>
                <a:t>Assistenzsysteme</a:t>
              </a:r>
              <a:endParaRPr lang="de-DE" sz="16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=""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=""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=""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=""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="" xmlns:a16="http://schemas.microsoft.com/office/drawing/2014/main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="" xmlns:a16="http://schemas.microsoft.com/office/drawing/2014/main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="" xmlns:a16="http://schemas.microsoft.com/office/drawing/2014/main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="" xmlns:a16="http://schemas.microsoft.com/office/drawing/2014/main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="" xmlns:a16="http://schemas.microsoft.com/office/drawing/2014/main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="" xmlns:a16="http://schemas.microsoft.com/office/drawing/2014/main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="" xmlns:a16="http://schemas.microsoft.com/office/drawing/2014/main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=""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</a:t>
            </a:r>
            <a:r>
              <a:rPr lang="de-DE" dirty="0" smtClean="0"/>
              <a:t>fünf Phasen</a:t>
            </a:r>
            <a:endParaRPr lang="de-DE" dirty="0"/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394890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Problemidentifikation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464986" y="1390288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Ziel- und Situationsanalyse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852513" y="3301273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</a:t>
              </a:r>
              <a:r>
                <a:rPr lang="de-DE" dirty="0" smtClean="0">
                  <a:solidFill>
                    <a:schemeClr val="tx1"/>
                  </a:solidFill>
                </a:rPr>
                <a:t>Entscheidung erleichtern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Planerstellung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14491" y="4715179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Planausführung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4712" y="3439801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Ergebnisbewertung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>
            <a:off x="3794788" y="1574890"/>
            <a:ext cx="1670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886867" y="1570288"/>
            <a:ext cx="858828" cy="1730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stCxn id="54" idx="2"/>
            <a:endCxn id="61" idx="3"/>
          </p:cNvCxnSpPr>
          <p:nvPr/>
        </p:nvCxnSpPr>
        <p:spPr>
          <a:xfrm rot="5400000">
            <a:off x="7997168" y="3146651"/>
            <a:ext cx="531302" cy="2965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24032" y="3086699"/>
            <a:ext cx="1233906" cy="20230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6955" y="3799801"/>
            <a:ext cx="3457537" cy="1095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08515" y="303330"/>
            <a:ext cx="1684911" cy="45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Assistenzsystem kann den Nutzer auf vielfältige Weise unterstützen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4486AD8C-AE56-D242-9D38-422C22DC0E79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10" name="Rechteck 9">
              <a:extLst>
                <a:ext uri="{FF2B5EF4-FFF2-40B4-BE49-F238E27FC236}">
                  <a16:creationId xmlns="" xmlns:a16="http://schemas.microsoft.com/office/drawing/2014/main" id="{2DA4F791-2771-0D4B-8E5A-B9FF3D3DFC09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="" xmlns:a16="http://schemas.microsoft.com/office/drawing/2014/main" id="{FFFFA022-777A-0A4E-911B-AEAE519D2060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D9956327-EB0F-D642-9E9B-AC923698C656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13" name="Rechteck 12">
              <a:extLst>
                <a:ext uri="{FF2B5EF4-FFF2-40B4-BE49-F238E27FC236}">
                  <a16:creationId xmlns="" xmlns:a16="http://schemas.microsoft.com/office/drawing/2014/main" id="{F194248D-D9F9-4C4E-8A4C-40C1EA946B12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="" xmlns:a16="http://schemas.microsoft.com/office/drawing/2014/main" id="{57653FD1-269E-D047-9260-0629BDF911AF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874712" y="1487510"/>
            <a:ext cx="3240088" cy="1107422"/>
            <a:chOff x="874712" y="1487510"/>
            <a:chExt cx="3240088" cy="1107422"/>
          </a:xfrm>
        </p:grpSpPr>
        <p:sp>
          <p:nvSpPr>
            <p:cNvPr id="19" name="Ellipse 18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Problemidentifikation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879195" y="2768809"/>
            <a:ext cx="3614161" cy="1260812"/>
            <a:chOff x="879195" y="2768809"/>
            <a:chExt cx="3614161" cy="1260812"/>
          </a:xfrm>
        </p:grpSpPr>
        <p:sp>
          <p:nvSpPr>
            <p:cNvPr id="20" name="Ellipse 19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Ziel- und Situationsanalyse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879194" y="4331934"/>
            <a:ext cx="3421881" cy="1062604"/>
            <a:chOff x="874712" y="4256433"/>
            <a:chExt cx="3379788" cy="1062604"/>
          </a:xfrm>
        </p:grpSpPr>
        <p:sp>
          <p:nvSpPr>
            <p:cNvPr id="21" name="Ellipse 20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</a:t>
              </a:r>
              <a:r>
                <a:rPr lang="de-DE" dirty="0" smtClean="0">
                  <a:solidFill>
                    <a:schemeClr val="tx1"/>
                  </a:solidFill>
                </a:rPr>
                <a:t>Entscheidung erleichtern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Planerstellung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</a:t>
            </a:r>
            <a:r>
              <a:rPr lang="de-DE" dirty="0" smtClean="0"/>
              <a:t>fünf Phasen</a:t>
            </a: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2174975" y="3114865"/>
            <a:ext cx="3392488" cy="2308035"/>
            <a:chOff x="1780032" y="1330903"/>
            <a:chExt cx="3392488" cy="2308035"/>
          </a:xfrm>
        </p:grpSpPr>
        <p:sp>
          <p:nvSpPr>
            <p:cNvPr id="10" name="Rechteck 9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725568" y="3114865"/>
            <a:ext cx="4242844" cy="2308035"/>
            <a:chOff x="1780031" y="1330903"/>
            <a:chExt cx="4242844" cy="2308035"/>
          </a:xfrm>
        </p:grpSpPr>
        <p:sp>
          <p:nvSpPr>
            <p:cNvPr id="13" name="Rechteck 12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874578" y="1545694"/>
            <a:ext cx="1541244" cy="1033483"/>
            <a:chOff x="874578" y="1041250"/>
            <a:chExt cx="1541244" cy="1033483"/>
          </a:xfrm>
        </p:grpSpPr>
        <p:sp>
          <p:nvSpPr>
            <p:cNvPr id="3" name="Ellipse 2"/>
            <p:cNvSpPr/>
            <p:nvPr/>
          </p:nvSpPr>
          <p:spPr>
            <a:xfrm>
              <a:off x="1465200" y="104125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578" y="1384335"/>
              <a:ext cx="1541244" cy="6903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Problem-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 err="1">
                  <a:solidFill>
                    <a:schemeClr val="tx1"/>
                  </a:solidFill>
                </a:rPr>
                <a:t>identifikation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915339" y="1534732"/>
            <a:ext cx="1911760" cy="1005099"/>
            <a:chOff x="2892718" y="1019303"/>
            <a:chExt cx="1911760" cy="1005099"/>
          </a:xfrm>
        </p:grpSpPr>
        <p:sp>
          <p:nvSpPr>
            <p:cNvPr id="16" name="Ellipse 15"/>
            <p:cNvSpPr/>
            <p:nvPr/>
          </p:nvSpPr>
          <p:spPr>
            <a:xfrm>
              <a:off x="3670759" y="101930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2892718" y="1417962"/>
              <a:ext cx="1911760" cy="606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Ziel- und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Situationsanalyse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410552" y="1533216"/>
            <a:ext cx="1568884" cy="833895"/>
            <a:chOff x="5294760" y="1028772"/>
            <a:chExt cx="1568884" cy="833895"/>
          </a:xfrm>
        </p:grpSpPr>
        <p:sp>
          <p:nvSpPr>
            <p:cNvPr id="18" name="Ellipse 17"/>
            <p:cNvSpPr/>
            <p:nvPr/>
          </p:nvSpPr>
          <p:spPr>
            <a:xfrm>
              <a:off x="5899202" y="1028772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5294760" y="1414775"/>
              <a:ext cx="1568884" cy="44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7647681" y="1534732"/>
            <a:ext cx="1742176" cy="833895"/>
            <a:chOff x="5294760" y="1028772"/>
            <a:chExt cx="1742176" cy="833895"/>
          </a:xfrm>
        </p:grpSpPr>
        <p:sp>
          <p:nvSpPr>
            <p:cNvPr id="23" name="Ellipse 22"/>
            <p:cNvSpPr/>
            <p:nvPr/>
          </p:nvSpPr>
          <p:spPr>
            <a:xfrm>
              <a:off x="5985848" y="1028772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5294760" y="1414775"/>
              <a:ext cx="1742176" cy="44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10229689" y="1534732"/>
            <a:ext cx="1225710" cy="1219200"/>
            <a:chOff x="5294760" y="1019303"/>
            <a:chExt cx="1225710" cy="1219200"/>
          </a:xfrm>
        </p:grpSpPr>
        <p:sp>
          <p:nvSpPr>
            <p:cNvPr id="26" name="Ellipse 25"/>
            <p:cNvSpPr/>
            <p:nvPr/>
          </p:nvSpPr>
          <p:spPr>
            <a:xfrm>
              <a:off x="5727615" y="101930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5294760" y="1395622"/>
              <a:ext cx="1225710" cy="842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Ergebnis-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bewertung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Gerade Verbindung mit Pfeil 28"/>
          <p:cNvCxnSpPr>
            <a:stCxn id="3" idx="6"/>
            <a:endCxn id="16" idx="2"/>
          </p:cNvCxnSpPr>
          <p:nvPr/>
        </p:nvCxnSpPr>
        <p:spPr>
          <a:xfrm flipV="1">
            <a:off x="1825200" y="1714732"/>
            <a:ext cx="1868180" cy="10962"/>
          </a:xfrm>
          <a:prstGeom prst="straightConnector1">
            <a:avLst/>
          </a:prstGeom>
          <a:ln w="127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6" idx="6"/>
            <a:endCxn id="18" idx="2"/>
          </p:cNvCxnSpPr>
          <p:nvPr/>
        </p:nvCxnSpPr>
        <p:spPr>
          <a:xfrm flipV="1">
            <a:off x="4053380" y="1713216"/>
            <a:ext cx="1961614" cy="1516"/>
          </a:xfrm>
          <a:prstGeom prst="straightConnector1">
            <a:avLst/>
          </a:prstGeom>
          <a:ln w="127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8" idx="6"/>
            <a:endCxn id="23" idx="2"/>
          </p:cNvCxnSpPr>
          <p:nvPr/>
        </p:nvCxnSpPr>
        <p:spPr>
          <a:xfrm>
            <a:off x="6374994" y="1713216"/>
            <a:ext cx="1963775" cy="1516"/>
          </a:xfrm>
          <a:prstGeom prst="straightConnector1">
            <a:avLst/>
          </a:prstGeom>
          <a:ln w="127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23" idx="6"/>
            <a:endCxn id="26" idx="2"/>
          </p:cNvCxnSpPr>
          <p:nvPr/>
        </p:nvCxnSpPr>
        <p:spPr>
          <a:xfrm>
            <a:off x="8698769" y="1714732"/>
            <a:ext cx="196377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3" idx="1"/>
            <a:endCxn id="18" idx="7"/>
          </p:cNvCxnSpPr>
          <p:nvPr/>
        </p:nvCxnSpPr>
        <p:spPr>
          <a:xfrm flipH="1" flipV="1">
            <a:off x="6322273" y="1585937"/>
            <a:ext cx="2069217" cy="1516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winkelte Verbindung 40"/>
          <p:cNvCxnSpPr>
            <a:stCxn id="26" idx="0"/>
            <a:endCxn id="16" idx="0"/>
          </p:cNvCxnSpPr>
          <p:nvPr/>
        </p:nvCxnSpPr>
        <p:spPr>
          <a:xfrm rot="16200000" flipV="1">
            <a:off x="7357962" y="-1949850"/>
            <a:ext cx="12700" cy="6969164"/>
          </a:xfrm>
          <a:prstGeom prst="bentConnector3">
            <a:avLst>
              <a:gd name="adj1" fmla="val 3133331"/>
            </a:avLst>
          </a:prstGeom>
          <a:ln w="127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93224" y="1235911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cxnSp>
        <p:nvCxnSpPr>
          <p:cNvPr id="63" name="Gewinkelte Verbindung 62"/>
          <p:cNvCxnSpPr>
            <a:stCxn id="15" idx="2"/>
            <a:endCxn id="10" idx="1"/>
          </p:cNvCxnSpPr>
          <p:nvPr/>
        </p:nvCxnSpPr>
        <p:spPr>
          <a:xfrm rot="16200000" flipH="1">
            <a:off x="1022981" y="3201395"/>
            <a:ext cx="1774213" cy="529775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>
            <a:stCxn id="17" idx="2"/>
          </p:cNvCxnSpPr>
          <p:nvPr/>
        </p:nvCxnSpPr>
        <p:spPr>
          <a:xfrm>
            <a:off x="3871219" y="2539831"/>
            <a:ext cx="0" cy="31625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>
            <a:off x="3871219" y="2856089"/>
            <a:ext cx="214377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>
            <a:off x="6014994" y="2856089"/>
            <a:ext cx="0" cy="149730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stCxn id="13" idx="1"/>
          </p:cNvCxnSpPr>
          <p:nvPr/>
        </p:nvCxnSpPr>
        <p:spPr>
          <a:xfrm flipH="1">
            <a:off x="6014994" y="4353390"/>
            <a:ext cx="71057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Assistenzsystem kann den Nutzer auf vielfältige Weise unterstützen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4486AD8C-AE56-D242-9D38-422C22DC0E79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10" name="Rechteck 9">
              <a:extLst>
                <a:ext uri="{FF2B5EF4-FFF2-40B4-BE49-F238E27FC236}">
                  <a16:creationId xmlns="" xmlns:a16="http://schemas.microsoft.com/office/drawing/2014/main" id="{2DA4F791-2771-0D4B-8E5A-B9FF3D3DFC09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="" xmlns:a16="http://schemas.microsoft.com/office/drawing/2014/main" id="{FFFFA022-777A-0A4E-911B-AEAE519D2060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D9956327-EB0F-D642-9E9B-AC923698C656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13" name="Rechteck 12">
              <a:extLst>
                <a:ext uri="{FF2B5EF4-FFF2-40B4-BE49-F238E27FC236}">
                  <a16:creationId xmlns="" xmlns:a16="http://schemas.microsoft.com/office/drawing/2014/main" id="{F194248D-D9F9-4C4E-8A4C-40C1EA946B12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="" xmlns:a16="http://schemas.microsoft.com/office/drawing/2014/main" id="{57653FD1-269E-D047-9260-0629BDF911AF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874712" y="1487510"/>
            <a:ext cx="3240088" cy="1107422"/>
            <a:chOff x="874712" y="1487510"/>
            <a:chExt cx="3240088" cy="1107422"/>
          </a:xfrm>
        </p:grpSpPr>
        <p:sp>
          <p:nvSpPr>
            <p:cNvPr id="19" name="Ellipse 18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Problemidentifikation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879195" y="2768809"/>
            <a:ext cx="3614161" cy="1260812"/>
            <a:chOff x="879195" y="2768809"/>
            <a:chExt cx="3614161" cy="1260812"/>
          </a:xfrm>
        </p:grpSpPr>
        <p:sp>
          <p:nvSpPr>
            <p:cNvPr id="20" name="Ellipse 19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Ziel- und Situationsanalyse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879194" y="4331934"/>
            <a:ext cx="3421881" cy="1062604"/>
            <a:chOff x="874712" y="4256433"/>
            <a:chExt cx="3379788" cy="1062604"/>
          </a:xfrm>
        </p:grpSpPr>
        <p:sp>
          <p:nvSpPr>
            <p:cNvPr id="21" name="Ellipse 20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</a:t>
              </a:r>
              <a:r>
                <a:rPr lang="de-DE" dirty="0" smtClean="0">
                  <a:solidFill>
                    <a:schemeClr val="tx1"/>
                  </a:solidFill>
                </a:rPr>
                <a:t>Entscheidung erleichtern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 smtClean="0">
                  <a:solidFill>
                    <a:schemeClr val="tx1"/>
                  </a:solidFill>
                </a:rPr>
                <a:t>Planerstellung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4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Assistenzsystem muss den Menschen, seine Aufgabe und die Ziele eines Unternehmens berücksichtigen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1" y="130944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Sinnvolle Menge an Informationen geben und zurück halten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Lernprozess fördern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Anlagenbediener bevorzugen ein mittleres Level an Automatisierung []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smtClean="0">
                  <a:solidFill>
                    <a:schemeClr val="accent4"/>
                  </a:solidFill>
                </a:rPr>
                <a:t>Der Mensch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314" y="130690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Produktivität und Effektivität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111082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smtClean="0">
                  <a:solidFill>
                    <a:schemeClr val="accent4"/>
                  </a:solidFill>
                </a:rPr>
                <a:t>Die Ziele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5" y="130690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 smtClean="0">
                  <a:solidFill>
                    <a:schemeClr val="tx1"/>
                  </a:solidFill>
                </a:rPr>
                <a:t>Anpassung an Zielsetzung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7142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smtClean="0">
                  <a:solidFill>
                    <a:schemeClr val="accent4"/>
                  </a:solidFill>
                </a:rPr>
                <a:t>Die Aufgaben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1272441" y="5105272"/>
            <a:ext cx="237400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4"/>
                </a:solidFill>
              </a:rPr>
              <a:t>Produktionsplanung</a:t>
            </a:r>
            <a:r>
              <a:rPr lang="de-DE" dirty="0" smtClean="0"/>
              <a:t> und Betriebsleitung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4364134" y="4989787"/>
            <a:ext cx="360184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Betriebsablaufplanung, </a:t>
            </a:r>
            <a:r>
              <a:rPr lang="de-DE" b="1" dirty="0">
                <a:solidFill>
                  <a:schemeClr val="accent4"/>
                </a:solidFill>
              </a:rPr>
              <a:t>Kapazitätsoptimierung</a:t>
            </a:r>
            <a:r>
              <a:rPr lang="de-DE" dirty="0"/>
              <a:t>, Auswertung der Prozessergebnisse</a:t>
            </a:r>
          </a:p>
          <a:p>
            <a:pPr algn="ctr"/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8573895" y="5105272"/>
            <a:ext cx="25908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Monate, </a:t>
            </a:r>
            <a:r>
              <a:rPr lang="de-DE" b="1" dirty="0" smtClean="0">
                <a:solidFill>
                  <a:schemeClr val="accent4"/>
                </a:solidFill>
              </a:rPr>
              <a:t>Wochen</a:t>
            </a:r>
            <a:r>
              <a:rPr lang="de-DE" dirty="0" smtClean="0"/>
              <a:t>, Tage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47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1306</Words>
  <Application>Microsoft Office PowerPoint</Application>
  <PresentationFormat>Breitbild</PresentationFormat>
  <Paragraphs>354</Paragraphs>
  <Slides>35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Calibri</vt:lpstr>
      <vt:lpstr>Wingdings</vt:lpstr>
      <vt:lpstr>Open Sans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</vt:lpstr>
      <vt:lpstr>Ein Assistenzsystem kann den Nutzer auf vielfältige Weise unterstützen</vt:lpstr>
      <vt:lpstr>Ein Problemlöseprozess besteht aus fünf Phasen</vt:lpstr>
      <vt:lpstr>Ein Assistenzsystem kann den Nutzer auf vielfältige Weise unterstützen</vt:lpstr>
      <vt:lpstr>Das Assistenzsystem muss den Menschen, seine Aufgabe und die Ziele eines Unternehmens berücksichtigen</vt:lpstr>
      <vt:lpstr>Die Funktionen, die Assistenz übernehmen kann, unterscheiden sich anhand der Ebenen in einem Unternehmen</vt:lpstr>
      <vt:lpstr>Was für Informationen stellt die modulare Anlage und die PFE zur Verfügung?</vt:lpstr>
      <vt:lpstr>Ablauf Problemlöseprozess</vt:lpstr>
      <vt:lpstr>Durch eine Interaktionsplattform können Nutzer und Assistenz miteinander kollaborieren</vt:lpstr>
      <vt:lpstr>Anpassung an Problembereich</vt:lpstr>
      <vt:lpstr>PowerPoint-Präsentation</vt:lpstr>
      <vt:lpstr>Die definierten Anforderungen wurden größtenteils erfüllt</vt:lpstr>
      <vt:lpstr>Fragebogen</vt:lpstr>
      <vt:lpstr>Ausblick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425</cp:revision>
  <cp:lastPrinted>2018-09-13T17:09:39Z</cp:lastPrinted>
  <dcterms:created xsi:type="dcterms:W3CDTF">2018-09-15T05:40:42Z</dcterms:created>
  <dcterms:modified xsi:type="dcterms:W3CDTF">2019-04-18T12:40:06Z</dcterms:modified>
</cp:coreProperties>
</file>